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“And” in component design = &gt; code smell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81bcde8f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81bcde8f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5973d6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75973d6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81bcde8f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81bcde8f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75973d6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75973d6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81bcde8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81bcde8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5b1732d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5b1732d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5b1732d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5b1732d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5b1732d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5b1732d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81bcde8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81bcde8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1bcde8f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81bcde8f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75973d69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75973d69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94bd0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894bd0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894bd00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894bd00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894bd00f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894bd00f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894bd0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894bd0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894bd00f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894bd00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894bd00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894bd00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894bd00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6894bd00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894bd00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894bd00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245bc18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245bc18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894bd00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894bd00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75973d6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75973d6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894bd00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894bd00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894bd00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894bd00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894bd00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894bd00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894bd00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894bd00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81bcde8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81bcde8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75973d69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75973d6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75973d6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75973d6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245bc18f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245bc18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75973d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75973d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81bcde8f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81bcde8f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5973d6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5973d6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311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Software_design_pattern" TargetMode="External"/><Relationship Id="rId4" Type="http://schemas.openxmlformats.org/officeDocument/2006/relationships/hyperlink" Target="https://python-patterns.guide/" TargetMode="External"/><Relationship Id="rId5" Type="http://schemas.openxmlformats.org/officeDocument/2006/relationships/hyperlink" Target="https://www.amazon.com/Design-Patterns-Object-Oriented-Addison-Wesley-Professional-ebook/dp/B000SEIBB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Software Design for Data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 &amp; Design Patterns</a:t>
            </a:r>
            <a:endParaRPr/>
          </a:p>
        </p:txBody>
      </p:sp>
      <p:sp>
        <p:nvSpPr>
          <p:cNvPr id="64" name="Google Shape;64;p13"/>
          <p:cNvSpPr txBox="1"/>
          <p:nvPr>
            <p:ph idx="2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Melissa Winstanley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University of Washington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March 6,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pros/cons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Sharing between platforms (resources, data, code)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data replication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control over the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Networks fail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failure -&gt; everything fails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Denial of service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#3: </a:t>
            </a:r>
            <a:r>
              <a:rPr lang="en"/>
              <a:t>Layered</a:t>
            </a:r>
            <a:endParaRPr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2679100" y="1683925"/>
            <a:ext cx="3785800" cy="2525100"/>
            <a:chOff x="530600" y="1634600"/>
            <a:chExt cx="3785800" cy="2525100"/>
          </a:xfrm>
        </p:grpSpPr>
        <p:sp>
          <p:nvSpPr>
            <p:cNvPr id="181" name="Google Shape;181;p23"/>
            <p:cNvSpPr/>
            <p:nvPr/>
          </p:nvSpPr>
          <p:spPr>
            <a:xfrm>
              <a:off x="530600" y="1634600"/>
              <a:ext cx="1865700" cy="5727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4.1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450700" y="1634600"/>
              <a:ext cx="1865700" cy="5727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4.2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30600" y="22854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3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30600" y="35870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1</a:t>
              </a:r>
              <a:endParaRPr b="1" sz="2000">
                <a:solidFill>
                  <a:schemeClr val="lt1"/>
                </a:solidFill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30600" y="2936200"/>
              <a:ext cx="3785700" cy="572700"/>
            </a:xfrm>
            <a:prstGeom prst="roundRect">
              <a:avLst>
                <a:gd fmla="val 16667" name="adj"/>
              </a:avLst>
            </a:prstGeom>
            <a:solidFill>
              <a:srgbClr val="1155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</a:rPr>
                <a:t>Layer 2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cxnSp>
        <p:nvCxnSpPr>
          <p:cNvPr id="186" name="Google Shape;186;p23"/>
          <p:cNvCxnSpPr/>
          <p:nvPr/>
        </p:nvCxnSpPr>
        <p:spPr>
          <a:xfrm>
            <a:off x="3629875" y="213490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/>
          <p:nvPr/>
        </p:nvCxnSpPr>
        <p:spPr>
          <a:xfrm>
            <a:off x="5489900" y="213490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3"/>
          <p:cNvCxnSpPr/>
          <p:nvPr/>
        </p:nvCxnSpPr>
        <p:spPr>
          <a:xfrm>
            <a:off x="4566750" y="2778325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4566750" y="3424450"/>
            <a:ext cx="10500" cy="336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0" name="Google Shape;190;p23"/>
          <p:cNvGrpSpPr/>
          <p:nvPr/>
        </p:nvGrpSpPr>
        <p:grpSpPr>
          <a:xfrm>
            <a:off x="250600" y="2220475"/>
            <a:ext cx="3259200" cy="1280400"/>
            <a:chOff x="250600" y="2220475"/>
            <a:chExt cx="3259200" cy="1280400"/>
          </a:xfrm>
        </p:grpSpPr>
        <p:sp>
          <p:nvSpPr>
            <p:cNvPr id="191" name="Google Shape;191;p23"/>
            <p:cNvSpPr txBox="1"/>
            <p:nvPr/>
          </p:nvSpPr>
          <p:spPr>
            <a:xfrm>
              <a:off x="250600" y="2220475"/>
              <a:ext cx="2066400" cy="12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Layers only communicate with the layers directly below them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92" name="Google Shape;192;p23"/>
            <p:cNvCxnSpPr/>
            <p:nvPr/>
          </p:nvCxnSpPr>
          <p:spPr>
            <a:xfrm flipH="1" rot="10800000">
              <a:off x="2317000" y="2299675"/>
              <a:ext cx="1192800" cy="56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3" name="Google Shape;193;p23"/>
          <p:cNvGrpSpPr/>
          <p:nvPr/>
        </p:nvGrpSpPr>
        <p:grpSpPr>
          <a:xfrm>
            <a:off x="6464900" y="1970275"/>
            <a:ext cx="2270725" cy="1454075"/>
            <a:chOff x="6464900" y="1970275"/>
            <a:chExt cx="2270725" cy="1454075"/>
          </a:xfrm>
        </p:grpSpPr>
        <p:sp>
          <p:nvSpPr>
            <p:cNvPr id="194" name="Google Shape;194;p23"/>
            <p:cNvSpPr txBox="1"/>
            <p:nvPr/>
          </p:nvSpPr>
          <p:spPr>
            <a:xfrm>
              <a:off x="7019325" y="2694450"/>
              <a:ext cx="1716300" cy="7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Clear &amp; limited dependencies</a:t>
              </a:r>
              <a:endParaRPr sz="1800">
                <a:solidFill>
                  <a:schemeClr val="dk2"/>
                </a:solidFill>
              </a:endParaRPr>
            </a:p>
          </p:txBody>
        </p:sp>
        <p:grpSp>
          <p:nvGrpSpPr>
            <p:cNvPr id="195" name="Google Shape;195;p23"/>
            <p:cNvGrpSpPr/>
            <p:nvPr/>
          </p:nvGrpSpPr>
          <p:grpSpPr>
            <a:xfrm>
              <a:off x="6464900" y="1970275"/>
              <a:ext cx="657525" cy="1301700"/>
              <a:chOff x="6464900" y="1970275"/>
              <a:chExt cx="657525" cy="1301700"/>
            </a:xfrm>
          </p:grpSpPr>
          <p:cxnSp>
            <p:nvCxnSpPr>
              <p:cNvPr id="196" name="Google Shape;196;p23"/>
              <p:cNvCxnSpPr>
                <a:stCxn id="182" idx="3"/>
                <a:endCxn id="185" idx="3"/>
              </p:cNvCxnSpPr>
              <p:nvPr/>
            </p:nvCxnSpPr>
            <p:spPr>
              <a:xfrm>
                <a:off x="6464900" y="1970275"/>
                <a:ext cx="600" cy="1301700"/>
              </a:xfrm>
              <a:prstGeom prst="curvedConnector3">
                <a:avLst>
                  <a:gd fmla="val 72383333" name="adj1"/>
                </a:avLst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197" name="Google Shape;197;p23"/>
              <p:cNvSpPr/>
              <p:nvPr/>
            </p:nvSpPr>
            <p:spPr>
              <a:xfrm>
                <a:off x="6658925" y="2411275"/>
                <a:ext cx="463500" cy="4119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Example: Operating System (Linux)</a:t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2698750" y="1467850"/>
            <a:ext cx="1865700" cy="57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 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4618850" y="1467850"/>
            <a:ext cx="1865700" cy="57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 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2698750" y="21186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System call interface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2659450" y="40710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Hardware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698750" y="27694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Kernel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2698800" y="342025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Device drivers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#4: </a:t>
            </a:r>
            <a:r>
              <a:rPr lang="en"/>
              <a:t>MVC - Model-View-Controller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903" y="1152475"/>
            <a:ext cx="3628197" cy="3991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5"/>
          <p:cNvGrpSpPr/>
          <p:nvPr/>
        </p:nvGrpSpPr>
        <p:grpSpPr>
          <a:xfrm>
            <a:off x="677100" y="1273825"/>
            <a:ext cx="2914800" cy="699900"/>
            <a:chOff x="677100" y="1273825"/>
            <a:chExt cx="2914800" cy="699900"/>
          </a:xfrm>
        </p:grpSpPr>
        <p:sp>
          <p:nvSpPr>
            <p:cNvPr id="216" name="Google Shape;216;p25"/>
            <p:cNvSpPr txBox="1"/>
            <p:nvPr/>
          </p:nvSpPr>
          <p:spPr>
            <a:xfrm>
              <a:off x="677100" y="1273825"/>
              <a:ext cx="16524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Data representation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17" name="Google Shape;217;p25"/>
            <p:cNvCxnSpPr>
              <a:stCxn id="216" idx="3"/>
            </p:cNvCxnSpPr>
            <p:nvPr/>
          </p:nvCxnSpPr>
          <p:spPr>
            <a:xfrm flipH="1" rot="10800000">
              <a:off x="2329500" y="1526275"/>
              <a:ext cx="1262400" cy="9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8" name="Google Shape;218;p25"/>
          <p:cNvGrpSpPr/>
          <p:nvPr/>
        </p:nvGrpSpPr>
        <p:grpSpPr>
          <a:xfrm>
            <a:off x="677100" y="3147895"/>
            <a:ext cx="2080800" cy="742500"/>
            <a:chOff x="677100" y="3147895"/>
            <a:chExt cx="2080800" cy="742500"/>
          </a:xfrm>
        </p:grpSpPr>
        <p:sp>
          <p:nvSpPr>
            <p:cNvPr id="219" name="Google Shape;219;p25"/>
            <p:cNvSpPr txBox="1"/>
            <p:nvPr/>
          </p:nvSpPr>
          <p:spPr>
            <a:xfrm>
              <a:off x="677100" y="3406195"/>
              <a:ext cx="15378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Visualization 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20" name="Google Shape;220;p25"/>
            <p:cNvCxnSpPr>
              <a:stCxn id="219" idx="3"/>
              <a:endCxn id="214" idx="1"/>
            </p:cNvCxnSpPr>
            <p:nvPr/>
          </p:nvCxnSpPr>
          <p:spPr>
            <a:xfrm flipH="1" rot="10800000">
              <a:off x="2214900" y="3147895"/>
              <a:ext cx="543000" cy="50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1" name="Google Shape;221;p25"/>
          <p:cNvGrpSpPr/>
          <p:nvPr/>
        </p:nvGrpSpPr>
        <p:grpSpPr>
          <a:xfrm>
            <a:off x="6385975" y="3147900"/>
            <a:ext cx="2025900" cy="718500"/>
            <a:chOff x="6385975" y="3147900"/>
            <a:chExt cx="2025900" cy="718500"/>
          </a:xfrm>
        </p:grpSpPr>
        <p:sp>
          <p:nvSpPr>
            <p:cNvPr id="222" name="Google Shape;222;p25"/>
            <p:cNvSpPr txBox="1"/>
            <p:nvPr/>
          </p:nvSpPr>
          <p:spPr>
            <a:xfrm>
              <a:off x="7149475" y="3430200"/>
              <a:ext cx="1262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Interaction 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23" name="Google Shape;223;p25"/>
            <p:cNvCxnSpPr>
              <a:stCxn id="222" idx="1"/>
              <a:endCxn id="214" idx="3"/>
            </p:cNvCxnSpPr>
            <p:nvPr/>
          </p:nvCxnSpPr>
          <p:spPr>
            <a:xfrm rot="10800000">
              <a:off x="6385975" y="3147900"/>
              <a:ext cx="763500" cy="500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Example: Inventory Management</a:t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1431475" y="23646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</a:t>
            </a:r>
            <a:endParaRPr sz="2400"/>
          </a:p>
        </p:txBody>
      </p:sp>
      <p:sp>
        <p:nvSpPr>
          <p:cNvPr id="231" name="Google Shape;231;p26"/>
          <p:cNvSpPr/>
          <p:nvPr/>
        </p:nvSpPr>
        <p:spPr>
          <a:xfrm>
            <a:off x="5554300" y="13725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Controller</a:t>
            </a:r>
            <a:endParaRPr sz="2400"/>
          </a:p>
        </p:txBody>
      </p:sp>
      <p:sp>
        <p:nvSpPr>
          <p:cNvPr id="232" name="Google Shape;232;p26"/>
          <p:cNvSpPr/>
          <p:nvPr/>
        </p:nvSpPr>
        <p:spPr>
          <a:xfrm>
            <a:off x="5554300" y="3356725"/>
            <a:ext cx="19446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233" name="Google Shape;233;p26"/>
          <p:cNvCxnSpPr>
            <a:stCxn id="230" idx="3"/>
            <a:endCxn id="231" idx="1"/>
          </p:cNvCxnSpPr>
          <p:nvPr/>
        </p:nvCxnSpPr>
        <p:spPr>
          <a:xfrm flipH="1" rot="10800000">
            <a:off x="3376075" y="1868575"/>
            <a:ext cx="217830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6"/>
          <p:cNvCxnSpPr>
            <a:stCxn id="231" idx="2"/>
            <a:endCxn id="232" idx="0"/>
          </p:cNvCxnSpPr>
          <p:nvPr/>
        </p:nvCxnSpPr>
        <p:spPr>
          <a:xfrm>
            <a:off x="6526600" y="2364625"/>
            <a:ext cx="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6"/>
          <p:cNvCxnSpPr>
            <a:stCxn id="232" idx="1"/>
            <a:endCxn id="230" idx="3"/>
          </p:cNvCxnSpPr>
          <p:nvPr/>
        </p:nvCxnSpPr>
        <p:spPr>
          <a:xfrm rot="10800000">
            <a:off x="3376000" y="2860675"/>
            <a:ext cx="2178300" cy="99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2347" l="12167" r="12167" t="16132"/>
          <a:stretch/>
        </p:blipFill>
        <p:spPr>
          <a:xfrm>
            <a:off x="594187" y="1746614"/>
            <a:ext cx="3619175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075" y="2913249"/>
            <a:ext cx="1879050" cy="18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300" y="1139350"/>
            <a:ext cx="1944602" cy="14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…a</a:t>
            </a:r>
            <a:r>
              <a:rPr b="0" i="1" lang="en"/>
              <a:t>nd you can combine architecture patterns…</a:t>
            </a:r>
            <a:endParaRPr b="0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#1: Client-server + layered</a:t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2697000" y="2522850"/>
            <a:ext cx="3750000" cy="229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3114925" y="3471150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logic layer (do things)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3114925" y="2791175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Presentation layer (UI stuff)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3114925" y="4151125"/>
            <a:ext cx="30549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access</a:t>
            </a:r>
            <a:r>
              <a:rPr lang="en">
                <a:solidFill>
                  <a:schemeClr val="lt1"/>
                </a:solidFill>
              </a:rPr>
              <a:t> layer (data)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2697000" y="1407300"/>
            <a:ext cx="1759200" cy="572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4687800" y="1407300"/>
            <a:ext cx="1759200" cy="572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app</a:t>
            </a:r>
            <a:endParaRPr/>
          </a:p>
        </p:txBody>
      </p:sp>
      <p:cxnSp>
        <p:nvCxnSpPr>
          <p:cNvPr id="256" name="Google Shape;256;p28"/>
          <p:cNvCxnSpPr>
            <a:stCxn id="254" idx="4"/>
            <a:endCxn id="252" idx="0"/>
          </p:cNvCxnSpPr>
          <p:nvPr/>
        </p:nvCxnSpPr>
        <p:spPr>
          <a:xfrm>
            <a:off x="3576600" y="1980000"/>
            <a:ext cx="1065900" cy="8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8"/>
          <p:cNvCxnSpPr>
            <a:stCxn id="255" idx="4"/>
            <a:endCxn id="252" idx="0"/>
          </p:cNvCxnSpPr>
          <p:nvPr/>
        </p:nvCxnSpPr>
        <p:spPr>
          <a:xfrm flipH="1">
            <a:off x="4642500" y="1980000"/>
            <a:ext cx="924900" cy="8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8"/>
          <p:cNvCxnSpPr>
            <a:stCxn id="252" idx="2"/>
            <a:endCxn id="251" idx="0"/>
          </p:cNvCxnSpPr>
          <p:nvPr/>
        </p:nvCxnSpPr>
        <p:spPr>
          <a:xfrm>
            <a:off x="4642375" y="3194375"/>
            <a:ext cx="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>
            <a:stCxn id="251" idx="2"/>
            <a:endCxn id="253" idx="0"/>
          </p:cNvCxnSpPr>
          <p:nvPr/>
        </p:nvCxnSpPr>
        <p:spPr>
          <a:xfrm>
            <a:off x="4642375" y="3874350"/>
            <a:ext cx="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#2: Pipe &amp; Filter + MVC</a:t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311700" y="2481175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src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1729498" y="2498275"/>
            <a:ext cx="9963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268" name="Google Shape;268;p29"/>
          <p:cNvSpPr/>
          <p:nvPr/>
        </p:nvSpPr>
        <p:spPr>
          <a:xfrm>
            <a:off x="3391200" y="2498275"/>
            <a:ext cx="9963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269" name="Google Shape;269;p29"/>
          <p:cNvSpPr/>
          <p:nvPr/>
        </p:nvSpPr>
        <p:spPr>
          <a:xfrm>
            <a:off x="10707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27258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4387500" y="257432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pipe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5052900" y="2481175"/>
            <a:ext cx="9963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sp>
        <p:nvSpPr>
          <p:cNvPr id="273" name="Google Shape;273;p29"/>
          <p:cNvSpPr/>
          <p:nvPr/>
        </p:nvSpPr>
        <p:spPr>
          <a:xfrm>
            <a:off x="6607850" y="1722175"/>
            <a:ext cx="13254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View</a:t>
            </a:r>
            <a:endParaRPr sz="1800"/>
          </a:p>
        </p:txBody>
      </p:sp>
      <p:sp>
        <p:nvSpPr>
          <p:cNvPr id="274" name="Google Shape;274;p29"/>
          <p:cNvSpPr/>
          <p:nvPr/>
        </p:nvSpPr>
        <p:spPr>
          <a:xfrm>
            <a:off x="6607850" y="3240175"/>
            <a:ext cx="1325400" cy="759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Controller</a:t>
            </a:r>
            <a:endParaRPr sz="1800"/>
          </a:p>
        </p:txBody>
      </p:sp>
      <p:cxnSp>
        <p:nvCxnSpPr>
          <p:cNvPr id="275" name="Google Shape;275;p29"/>
          <p:cNvCxnSpPr>
            <a:stCxn id="272" idx="3"/>
            <a:endCxn id="274" idx="1"/>
          </p:cNvCxnSpPr>
          <p:nvPr/>
        </p:nvCxnSpPr>
        <p:spPr>
          <a:xfrm>
            <a:off x="6049200" y="2860675"/>
            <a:ext cx="558600" cy="75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6" name="Google Shape;276;p29"/>
          <p:cNvCxnSpPr>
            <a:stCxn id="272" idx="3"/>
            <a:endCxn id="273" idx="1"/>
          </p:cNvCxnSpPr>
          <p:nvPr/>
        </p:nvCxnSpPr>
        <p:spPr>
          <a:xfrm flipH="1" rot="10800000">
            <a:off x="6049200" y="2101675"/>
            <a:ext cx="558600" cy="75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9"/>
          <p:cNvSpPr/>
          <p:nvPr/>
        </p:nvSpPr>
        <p:spPr>
          <a:xfrm>
            <a:off x="7992900" y="2481175"/>
            <a:ext cx="839400" cy="75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cxnSp>
        <p:nvCxnSpPr>
          <p:cNvPr id="278" name="Google Shape;278;p29"/>
          <p:cNvCxnSpPr>
            <a:stCxn id="273" idx="3"/>
            <a:endCxn id="277" idx="1"/>
          </p:cNvCxnSpPr>
          <p:nvPr/>
        </p:nvCxnSpPr>
        <p:spPr>
          <a:xfrm>
            <a:off x="7933250" y="2101675"/>
            <a:ext cx="182700" cy="4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9"/>
          <p:cNvCxnSpPr>
            <a:stCxn id="277" idx="3"/>
            <a:endCxn id="274" idx="3"/>
          </p:cNvCxnSpPr>
          <p:nvPr/>
        </p:nvCxnSpPr>
        <p:spPr>
          <a:xfrm flipH="1">
            <a:off x="7933127" y="3129022"/>
            <a:ext cx="182700" cy="4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 in an architecture</a:t>
            </a:r>
            <a:endParaRPr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311700" y="1152475"/>
            <a:ext cx="8520600" cy="3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Level of abstraction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Key aspects only</a:t>
            </a:r>
            <a:endParaRPr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Separation of concerns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Strong cohesion WITHIN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Loose coupling BETWEEN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“... and …” =&gt; CODE SMELL!</a:t>
            </a:r>
            <a:endParaRPr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Modularity</a:t>
            </a:r>
            <a:endParaRPr sz="24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Decomposable architecture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Composable components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Localized changes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Localized errors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architecture helps you succeed!</a:t>
            </a:r>
            <a:endParaRPr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 helps with…</a:t>
            </a:r>
            <a:endParaRPr sz="2200"/>
          </a:p>
          <a:p>
            <a:pPr indent="-368300" lvl="0" marL="9144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System understanding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Reuse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Development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Management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Communication/shared vision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“Architecture” make you think of?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150" y="1185275"/>
            <a:ext cx="4981701" cy="33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 u="sng"/>
              <a:t>Design</a:t>
            </a:r>
            <a:r>
              <a:rPr lang="en"/>
              <a:t> Patterns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Object-Oriented Design</a:t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3100950" y="1398625"/>
            <a:ext cx="2942100" cy="2924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Object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+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Functionality</a:t>
            </a:r>
            <a:endParaRPr sz="2600"/>
          </a:p>
        </p:txBody>
      </p:sp>
      <p:sp>
        <p:nvSpPr>
          <p:cNvPr id="303" name="Google Shape;303;p33"/>
          <p:cNvSpPr/>
          <p:nvPr/>
        </p:nvSpPr>
        <p:spPr>
          <a:xfrm>
            <a:off x="6597450" y="1459050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6396425" y="2354575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7503750" y="2017600"/>
            <a:ext cx="906300" cy="806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7408075" y="3516025"/>
            <a:ext cx="906300" cy="8067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6501775" y="3762175"/>
            <a:ext cx="906300" cy="8067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1713550" y="15099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542850" y="162605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948975" y="170595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733950" y="21684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1570950" y="2017600"/>
            <a:ext cx="906300" cy="806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1324625" y="3719675"/>
            <a:ext cx="906300" cy="806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3"/>
          <p:cNvCxnSpPr>
            <a:stCxn id="304" idx="4"/>
            <a:endCxn id="307" idx="0"/>
          </p:cNvCxnSpPr>
          <p:nvPr/>
        </p:nvCxnSpPr>
        <p:spPr>
          <a:xfrm>
            <a:off x="6849575" y="3161275"/>
            <a:ext cx="1053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3"/>
          <p:cNvCxnSpPr>
            <a:stCxn id="302" idx="7"/>
            <a:endCxn id="303" idx="2"/>
          </p:cNvCxnSpPr>
          <p:nvPr/>
        </p:nvCxnSpPr>
        <p:spPr>
          <a:xfrm>
            <a:off x="5612189" y="1826850"/>
            <a:ext cx="9852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6" name="Google Shape;316;p33"/>
          <p:cNvCxnSpPr>
            <a:stCxn id="302" idx="2"/>
            <a:endCxn id="312" idx="5"/>
          </p:cNvCxnSpPr>
          <p:nvPr/>
        </p:nvCxnSpPr>
        <p:spPr>
          <a:xfrm rot="10800000">
            <a:off x="2344650" y="2706175"/>
            <a:ext cx="75630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7" name="Google Shape;317;p33"/>
          <p:cNvCxnSpPr>
            <a:stCxn id="311" idx="4"/>
            <a:endCxn id="313" idx="0"/>
          </p:cNvCxnSpPr>
          <p:nvPr/>
        </p:nvCxnSpPr>
        <p:spPr>
          <a:xfrm>
            <a:off x="1187100" y="2975100"/>
            <a:ext cx="590700" cy="7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3"/>
          <p:cNvCxnSpPr>
            <a:stCxn id="313" idx="0"/>
            <a:endCxn id="312" idx="4"/>
          </p:cNvCxnSpPr>
          <p:nvPr/>
        </p:nvCxnSpPr>
        <p:spPr>
          <a:xfrm flipH="1" rot="10800000">
            <a:off x="1777775" y="2824175"/>
            <a:ext cx="246300" cy="8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3"/>
          <p:cNvCxnSpPr>
            <a:stCxn id="304" idx="7"/>
            <a:endCxn id="305" idx="2"/>
          </p:cNvCxnSpPr>
          <p:nvPr/>
        </p:nvCxnSpPr>
        <p:spPr>
          <a:xfrm flipH="1" rot="10800000">
            <a:off x="7170000" y="2420813"/>
            <a:ext cx="3336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3"/>
          <p:cNvCxnSpPr>
            <a:stCxn id="305" idx="1"/>
            <a:endCxn id="303" idx="5"/>
          </p:cNvCxnSpPr>
          <p:nvPr/>
        </p:nvCxnSpPr>
        <p:spPr>
          <a:xfrm flipH="1">
            <a:off x="7370975" y="2135738"/>
            <a:ext cx="2655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3"/>
          <p:cNvCxnSpPr>
            <a:stCxn id="305" idx="4"/>
            <a:endCxn id="306" idx="0"/>
          </p:cNvCxnSpPr>
          <p:nvPr/>
        </p:nvCxnSpPr>
        <p:spPr>
          <a:xfrm flipH="1">
            <a:off x="7861200" y="2824300"/>
            <a:ext cx="95700" cy="6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3"/>
          <p:cNvCxnSpPr>
            <a:stCxn id="302" idx="5"/>
            <a:endCxn id="307" idx="2"/>
          </p:cNvCxnSpPr>
          <p:nvPr/>
        </p:nvCxnSpPr>
        <p:spPr>
          <a:xfrm>
            <a:off x="5612189" y="3894500"/>
            <a:ext cx="889500" cy="2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Object-Oriented Design</a:t>
            </a:r>
            <a:endParaRPr/>
          </a:p>
        </p:txBody>
      </p:sp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OO design is NOT required for your project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However!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of the same principles apply in functional programming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will USE objects (eg a Pandas dataframe, dictionaries, etc)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Design</a:t>
            </a:r>
            <a:r>
              <a:rPr lang="en" sz="2200"/>
              <a:t> patterns</a:t>
            </a:r>
            <a:r>
              <a:rPr lang="en" sz="2200"/>
              <a:t> can help you write better code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The following examples are simplified; please ask or research for more details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design patterns</a:t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Creational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create new objects?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Structural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organize objects?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Behavioral patterns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How do you communicate between objects?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</a:t>
            </a:r>
            <a:endParaRPr/>
          </a:p>
        </p:txBody>
      </p:sp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until something is needed to actually load it!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rame = read_csv(‘myfile.csv’)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nalysis1 = do_some_stuff_with_column_1(frame)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analysis2 = do_some_stuff_with_column_2(frame)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4114325" y="1613100"/>
            <a:ext cx="4128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Don’t actually read in the whole file yet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3" name="Google Shape;343;p36"/>
          <p:cNvCxnSpPr/>
          <p:nvPr/>
        </p:nvCxnSpPr>
        <p:spPr>
          <a:xfrm flipH="1">
            <a:off x="4060100" y="2002800"/>
            <a:ext cx="453000" cy="6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6"/>
          <p:cNvSpPr txBox="1"/>
          <p:nvPr/>
        </p:nvSpPr>
        <p:spPr>
          <a:xfrm>
            <a:off x="6579325" y="2356225"/>
            <a:ext cx="2253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 read column 1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5" name="Google Shape;345;p36"/>
          <p:cNvCxnSpPr>
            <a:stCxn id="344" idx="1"/>
          </p:cNvCxnSpPr>
          <p:nvPr/>
        </p:nvCxnSpPr>
        <p:spPr>
          <a:xfrm flipH="1">
            <a:off x="6126325" y="2623525"/>
            <a:ext cx="453000" cy="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6"/>
          <p:cNvSpPr txBox="1"/>
          <p:nvPr/>
        </p:nvSpPr>
        <p:spPr>
          <a:xfrm>
            <a:off x="6097350" y="3759225"/>
            <a:ext cx="2253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 read column 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7" name="Google Shape;347;p36"/>
          <p:cNvCxnSpPr>
            <a:stCxn id="346" idx="1"/>
          </p:cNvCxnSpPr>
          <p:nvPr/>
        </p:nvCxnSpPr>
        <p:spPr>
          <a:xfrm rot="10800000">
            <a:off x="5727450" y="3588825"/>
            <a:ext cx="3699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</a:t>
            </a:r>
            <a:endParaRPr/>
          </a:p>
        </p:txBody>
      </p:sp>
      <p:sp>
        <p:nvSpPr>
          <p:cNvPr id="353" name="Google Shape;35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Globals =&gt; editable by other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I only want one!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module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__database = None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ef getInstance() {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 __database is None: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__database = loadDB()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eturn __database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cxnSp>
        <p:nvCxnSpPr>
          <p:cNvPr id="355" name="Google Shape;355;p37"/>
          <p:cNvCxnSpPr/>
          <p:nvPr/>
        </p:nvCxnSpPr>
        <p:spPr>
          <a:xfrm flipH="1">
            <a:off x="2862625" y="2465550"/>
            <a:ext cx="8865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7"/>
          <p:cNvSpPr txBox="1"/>
          <p:nvPr/>
        </p:nvSpPr>
        <p:spPr>
          <a:xfrm>
            <a:off x="3749125" y="2253150"/>
            <a:ext cx="349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What’s the problem here?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sp>
        <p:nvSpPr>
          <p:cNvPr id="362" name="Google Shape;3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OBJECT CREATION from OBJECT REPRESENTATION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ouse = House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(windows,doors,rooms,hasGarage,hasSwimmingPool,...)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ersus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ouse = makeHouse()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.addWindows(4)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.addDoors(2)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.addRooms(2)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.addGarage()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.build()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CREATIONAL</a:t>
            </a:r>
            <a:endParaRPr i="1" sz="1600">
              <a:solidFill>
                <a:schemeClr val="dk2"/>
              </a:solidFill>
            </a:endParaRPr>
          </a:p>
        </p:txBody>
      </p:sp>
      <p:grpSp>
        <p:nvGrpSpPr>
          <p:cNvPr id="364" name="Google Shape;364;p38"/>
          <p:cNvGrpSpPr/>
          <p:nvPr/>
        </p:nvGrpSpPr>
        <p:grpSpPr>
          <a:xfrm>
            <a:off x="439450" y="1595050"/>
            <a:ext cx="4078200" cy="806550"/>
            <a:chOff x="439450" y="1595050"/>
            <a:chExt cx="4078200" cy="806550"/>
          </a:xfrm>
        </p:grpSpPr>
        <p:sp>
          <p:nvSpPr>
            <p:cNvPr id="365" name="Google Shape;365;p38"/>
            <p:cNvSpPr/>
            <p:nvPr/>
          </p:nvSpPr>
          <p:spPr>
            <a:xfrm>
              <a:off x="1703750" y="1975600"/>
              <a:ext cx="688800" cy="426000"/>
            </a:xfrm>
            <a:prstGeom prst="ellipse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 txBox="1"/>
            <p:nvPr/>
          </p:nvSpPr>
          <p:spPr>
            <a:xfrm>
              <a:off x="439450" y="1595050"/>
              <a:ext cx="40782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constructor (tied to a particular type of object)</a:t>
              </a:r>
              <a:endParaRPr>
                <a:solidFill>
                  <a:srgbClr val="990000"/>
                </a:solidFill>
              </a:endParaRPr>
            </a:p>
          </p:txBody>
        </p:sp>
        <p:cxnSp>
          <p:nvCxnSpPr>
            <p:cNvPr id="367" name="Google Shape;367;p38"/>
            <p:cNvCxnSpPr>
              <a:stCxn id="366" idx="2"/>
              <a:endCxn id="365" idx="7"/>
            </p:cNvCxnSpPr>
            <p:nvPr/>
          </p:nvCxnSpPr>
          <p:spPr>
            <a:xfrm flipH="1">
              <a:off x="2291650" y="1866850"/>
              <a:ext cx="186900" cy="1710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8" name="Google Shape;368;p38"/>
          <p:cNvGrpSpPr/>
          <p:nvPr/>
        </p:nvGrpSpPr>
        <p:grpSpPr>
          <a:xfrm>
            <a:off x="1693025" y="2735200"/>
            <a:ext cx="3485350" cy="426000"/>
            <a:chOff x="-860925" y="1042175"/>
            <a:chExt cx="3485350" cy="426000"/>
          </a:xfrm>
        </p:grpSpPr>
        <p:sp>
          <p:nvSpPr>
            <p:cNvPr id="369" name="Google Shape;369;p38"/>
            <p:cNvSpPr/>
            <p:nvPr/>
          </p:nvSpPr>
          <p:spPr>
            <a:xfrm>
              <a:off x="-860925" y="1042175"/>
              <a:ext cx="1488000" cy="426000"/>
            </a:xfrm>
            <a:prstGeom prst="ellipse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8"/>
            <p:cNvSpPr txBox="1"/>
            <p:nvPr/>
          </p:nvSpPr>
          <p:spPr>
            <a:xfrm>
              <a:off x="1053025" y="1119275"/>
              <a:ext cx="1571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b</a:t>
              </a:r>
              <a:r>
                <a:rPr lang="en">
                  <a:solidFill>
                    <a:srgbClr val="990000"/>
                  </a:solidFill>
                </a:rPr>
                <a:t>uilder (blueprint)</a:t>
              </a:r>
              <a:endParaRPr>
                <a:solidFill>
                  <a:srgbClr val="990000"/>
                </a:solidFill>
              </a:endParaRPr>
            </a:p>
          </p:txBody>
        </p:sp>
        <p:cxnSp>
          <p:nvCxnSpPr>
            <p:cNvPr id="371" name="Google Shape;371;p38"/>
            <p:cNvCxnSpPr>
              <a:stCxn id="370" idx="1"/>
              <a:endCxn id="369" idx="6"/>
            </p:cNvCxnSpPr>
            <p:nvPr/>
          </p:nvCxnSpPr>
          <p:spPr>
            <a:xfrm rot="10800000">
              <a:off x="627025" y="1255175"/>
              <a:ext cx="426000" cy="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Immutability</a:t>
            </a:r>
            <a:endParaRPr/>
          </a:p>
        </p:txBody>
      </p:sp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object, but don’t let anyone change its state.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Tuples! Strings!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Python, this is HARD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approaches: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tuples where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out 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@dataclass(frozen=True)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STRUCTURAL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</a:t>
            </a:r>
            <a:endParaRPr/>
          </a:p>
        </p:txBody>
      </p:sp>
      <p:sp>
        <p:nvSpPr>
          <p:cNvPr id="384" name="Google Shape;38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behavior to an object, but don’t change its underlying implementation.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	@mock.patch(‘math.cos’)</a:t>
            </a:r>
            <a:b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ef test_basic_mock(self, mock_cos):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adds behavior to your test </a:t>
            </a:r>
            <a:r>
              <a:rPr lang="en"/>
              <a:t>function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“fake cosine function”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the real cosine function with the fake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 the fake function into your test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STRUCTURAL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</a:t>
            </a:r>
            <a:endParaRPr/>
          </a:p>
        </p:txBody>
      </p:sp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1152475"/>
            <a:ext cx="8520600" cy="3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Decouple container (list, set, dictionary, more complicated object…) from how you go through its elements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Simplest: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value in lst: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you can implement your own for your own containers! In whatever order</a:t>
            </a:r>
            <a:endParaRPr/>
          </a:p>
        </p:txBody>
      </p:sp>
      <p:sp>
        <p:nvSpPr>
          <p:cNvPr id="392" name="Google Shape;392;p41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507500" y="1613125"/>
            <a:ext cx="2292900" cy="72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 b, c, d, e, …</a:t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3670275" y="1576975"/>
            <a:ext cx="1576800" cy="7974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</a:t>
            </a:r>
            <a:endParaRPr/>
          </a:p>
        </p:txBody>
      </p:sp>
      <p:cxnSp>
        <p:nvCxnSpPr>
          <p:cNvPr id="395" name="Google Shape;395;p41"/>
          <p:cNvCxnSpPr>
            <a:stCxn id="394" idx="2"/>
            <a:endCxn id="393" idx="3"/>
          </p:cNvCxnSpPr>
          <p:nvPr/>
        </p:nvCxnSpPr>
        <p:spPr>
          <a:xfrm rot="10800000">
            <a:off x="2800275" y="1975675"/>
            <a:ext cx="8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“Design” make you think of?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10524" cy="25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0" y="1874650"/>
            <a:ext cx="4340302" cy="2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  <p:sp>
        <p:nvSpPr>
          <p:cNvPr id="401" name="Google Shape;40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Subject maintains list of observers</a:t>
            </a:r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3448200" y="1839650"/>
            <a:ext cx="2247600" cy="10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Observers: 1, 2, 3</a:t>
            </a: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8337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1</a:t>
            </a: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36883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2</a:t>
            </a: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6542950" y="3543425"/>
            <a:ext cx="1767300" cy="453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3</a:t>
            </a:r>
            <a:endParaRPr/>
          </a:p>
        </p:txBody>
      </p:sp>
      <p:cxnSp>
        <p:nvCxnSpPr>
          <p:cNvPr id="407" name="Google Shape;407;p42"/>
          <p:cNvCxnSpPr>
            <a:endCxn id="403" idx="1"/>
          </p:cNvCxnSpPr>
          <p:nvPr/>
        </p:nvCxnSpPr>
        <p:spPr>
          <a:xfrm>
            <a:off x="1731000" y="2356250"/>
            <a:ext cx="171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2"/>
          <p:cNvSpPr txBox="1"/>
          <p:nvPr/>
        </p:nvSpPr>
        <p:spPr>
          <a:xfrm>
            <a:off x="1966550" y="1884975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409" name="Google Shape;409;p42"/>
          <p:cNvCxnSpPr>
            <a:stCxn id="403" idx="2"/>
            <a:endCxn id="405" idx="0"/>
          </p:cNvCxnSpPr>
          <p:nvPr/>
        </p:nvCxnSpPr>
        <p:spPr>
          <a:xfrm>
            <a:off x="4572000" y="2872850"/>
            <a:ext cx="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2"/>
          <p:cNvCxnSpPr>
            <a:stCxn id="403" idx="2"/>
            <a:endCxn id="404" idx="0"/>
          </p:cNvCxnSpPr>
          <p:nvPr/>
        </p:nvCxnSpPr>
        <p:spPr>
          <a:xfrm flipH="1">
            <a:off x="1717500" y="2872850"/>
            <a:ext cx="285450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2"/>
          <p:cNvCxnSpPr>
            <a:stCxn id="403" idx="2"/>
            <a:endCxn id="406" idx="0"/>
          </p:cNvCxnSpPr>
          <p:nvPr/>
        </p:nvCxnSpPr>
        <p:spPr>
          <a:xfrm>
            <a:off x="4572000" y="2872850"/>
            <a:ext cx="2854500" cy="67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2"/>
          <p:cNvSpPr txBox="1"/>
          <p:nvPr/>
        </p:nvSpPr>
        <p:spPr>
          <a:xfrm>
            <a:off x="2088925" y="2872850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3830075" y="2981638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6194100" y="2872850"/>
            <a:ext cx="12324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 data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311700" y="1152475"/>
            <a:ext cx="8520600" cy="3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ALGORITHM (how it works) from OPERATION (what it is doing)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travelTimeWalking(Loc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travelTimeDriving(Loc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def travelTimeBiking(Loc a, Loc b)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versus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ef travelTime(TransportationStrategy strategy, Loc a, Loc b):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Object (DAO)</a:t>
            </a:r>
            <a:endParaRPr/>
          </a:p>
        </p:txBody>
      </p:sp>
      <p:sp>
        <p:nvSpPr>
          <p:cNvPr id="427" name="Google Shape;42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data access code from business logic/“do stuff code”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Translates underlying data format to usable “objects”</a:t>
            </a:r>
            <a:endParaRPr/>
          </a:p>
        </p:txBody>
      </p:sp>
      <p:sp>
        <p:nvSpPr>
          <p:cNvPr id="428" name="Google Shape;428;p44"/>
          <p:cNvSpPr txBox="1"/>
          <p:nvPr/>
        </p:nvSpPr>
        <p:spPr>
          <a:xfrm>
            <a:off x="6334650" y="199350"/>
            <a:ext cx="264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</a:rPr>
              <a:t>BEHAVIORAL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2679150" y="3674275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Database/CSV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2679150" y="2956700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DAO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2679150" y="2239125"/>
            <a:ext cx="3785700" cy="572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Business logic</a:t>
            </a:r>
            <a:endParaRPr b="1" sz="2000">
              <a:solidFill>
                <a:schemeClr val="lt1"/>
              </a:solidFill>
            </a:endParaRPr>
          </a:p>
        </p:txBody>
      </p:sp>
      <p:cxnSp>
        <p:nvCxnSpPr>
          <p:cNvPr id="432" name="Google Shape;432;p44"/>
          <p:cNvCxnSpPr>
            <a:stCxn id="431" idx="2"/>
            <a:endCxn id="430" idx="0"/>
          </p:cNvCxnSpPr>
          <p:nvPr/>
        </p:nvCxnSpPr>
        <p:spPr>
          <a:xfrm>
            <a:off x="4572000" y="2811825"/>
            <a:ext cx="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4"/>
          <p:cNvCxnSpPr>
            <a:stCxn id="430" idx="2"/>
            <a:endCxn id="429" idx="0"/>
          </p:cNvCxnSpPr>
          <p:nvPr/>
        </p:nvCxnSpPr>
        <p:spPr>
          <a:xfrm>
            <a:off x="4572000" y="3529400"/>
            <a:ext cx="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44"/>
          <p:cNvSpPr txBox="1"/>
          <p:nvPr/>
        </p:nvSpPr>
        <p:spPr>
          <a:xfrm>
            <a:off x="6860275" y="2571750"/>
            <a:ext cx="190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does this structure remind you of?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246150" y="2915000"/>
            <a:ext cx="24330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Example</a:t>
            </a:r>
            <a:r>
              <a:rPr lang="en" sz="1800">
                <a:solidFill>
                  <a:schemeClr val="dk2"/>
                </a:solidFill>
              </a:rPr>
              <a:t>: </a:t>
            </a:r>
            <a:r>
              <a:rPr lang="en" sz="1800" u="sng">
                <a:solidFill>
                  <a:schemeClr val="dk2"/>
                </a:solidFill>
              </a:rPr>
              <a:t>Product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(in the inventory)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get/setName()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get/setPrice()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get/setQuantity()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save()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patterns</a:t>
            </a:r>
            <a:endParaRPr/>
          </a:p>
        </p:txBody>
      </p:sp>
      <p:sp>
        <p:nvSpPr>
          <p:cNvPr id="441" name="Google Shape;44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Python Patterns Guide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“Gang of Four” Design Patterns book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architecture/design patterns in your project</a:t>
            </a:r>
            <a:endParaRPr/>
          </a:p>
        </p:txBody>
      </p:sp>
      <p:sp>
        <p:nvSpPr>
          <p:cNvPr id="447" name="Google Shape;44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Consider your component design:</a:t>
            </a:r>
            <a:endParaRPr sz="2000"/>
          </a:p>
          <a:p>
            <a:pPr indent="-355600" lvl="0" marL="9144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 you see any of today’s architecture or design patterns in your design so far?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might you make your design stronger with one of today’s patterns?</a:t>
            </a:r>
            <a:endParaRPr sz="20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</a:t>
            </a:r>
            <a:r>
              <a:rPr lang="en" sz="1600"/>
              <a:t> “separation of concerns”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 modularity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Improving abstraction</a:t>
            </a:r>
            <a:endParaRPr sz="16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Note any patterns you see in one of the documents in your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docs</a:t>
            </a:r>
            <a:r>
              <a:rPr lang="en" sz="2000"/>
              <a:t> folder - either the component spec or a new document.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to software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272050" y="11524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User Stories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272050" y="185992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Use Cases / Requirements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272050" y="25673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Architecture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272050" y="327482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Design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272050" y="3982275"/>
            <a:ext cx="4599900" cy="572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Code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 rot="5400000">
            <a:off x="-54900" y="2421025"/>
            <a:ext cx="3426300" cy="8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Development Process</a:t>
            </a:r>
            <a:endParaRPr sz="2000"/>
          </a:p>
        </p:txBody>
      </p:sp>
      <p:sp>
        <p:nvSpPr>
          <p:cNvPr id="92" name="Google Shape;92;p16"/>
          <p:cNvSpPr/>
          <p:nvPr/>
        </p:nvSpPr>
        <p:spPr>
          <a:xfrm rot="-5400000">
            <a:off x="5772600" y="2421025"/>
            <a:ext cx="3426300" cy="8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Level of Abstraction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 of abstraction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architecture and design are ABSTRACT.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Ignoring insignificant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Focusing on most important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Considering components and interactions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what is “insignificant detail” and “important” and “components” changes.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First software design lecture → you probably had </a:t>
            </a:r>
            <a:r>
              <a:rPr lang="en"/>
              <a:t>several</a:t>
            </a:r>
            <a:r>
              <a:rPr lang="en"/>
              <a:t> different levels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 u="sng"/>
              <a:t>Architecture</a:t>
            </a:r>
            <a:r>
              <a:rPr lang="en"/>
              <a:t> Patterns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#1: Pipe &amp; Filter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522850" y="219225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src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668600" y="2072550"/>
            <a:ext cx="5806800" cy="99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7862150" y="219225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2040838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113" name="Google Shape;113;p19"/>
          <p:cNvSpPr/>
          <p:nvPr/>
        </p:nvSpPr>
        <p:spPr>
          <a:xfrm>
            <a:off x="3981850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sp>
        <p:nvSpPr>
          <p:cNvPr id="114" name="Google Shape;114;p19"/>
          <p:cNvSpPr/>
          <p:nvPr/>
        </p:nvSpPr>
        <p:spPr>
          <a:xfrm>
            <a:off x="12818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71030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32222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5162650" y="228540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922850" y="220935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Filter</a:t>
            </a:r>
            <a:endParaRPr sz="2300"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073675" y="2934125"/>
            <a:ext cx="2699400" cy="1741500"/>
            <a:chOff x="1073675" y="2934125"/>
            <a:chExt cx="2699400" cy="1741500"/>
          </a:xfrm>
        </p:grpSpPr>
        <p:sp>
          <p:nvSpPr>
            <p:cNvPr id="120" name="Google Shape;120;p19"/>
            <p:cNvSpPr txBox="1"/>
            <p:nvPr/>
          </p:nvSpPr>
          <p:spPr>
            <a:xfrm>
              <a:off x="1073675" y="3677225"/>
              <a:ext cx="26994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Filter does some computation or modification of the data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21" name="Google Shape;121;p19"/>
            <p:cNvCxnSpPr>
              <a:stCxn id="120" idx="0"/>
              <a:endCxn id="112" idx="2"/>
            </p:cNvCxnSpPr>
            <p:nvPr/>
          </p:nvCxnSpPr>
          <p:spPr>
            <a:xfrm flipH="1" rot="10800000">
              <a:off x="2423375" y="2934125"/>
              <a:ext cx="208500" cy="7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2" name="Google Shape;122;p19"/>
          <p:cNvGrpSpPr/>
          <p:nvPr/>
        </p:nvGrpSpPr>
        <p:grpSpPr>
          <a:xfrm>
            <a:off x="4498550" y="924800"/>
            <a:ext cx="2976900" cy="1360570"/>
            <a:chOff x="513200" y="3525999"/>
            <a:chExt cx="2976900" cy="2171700"/>
          </a:xfrm>
        </p:grpSpPr>
        <p:sp>
          <p:nvSpPr>
            <p:cNvPr id="123" name="Google Shape;123;p19"/>
            <p:cNvSpPr txBox="1"/>
            <p:nvPr/>
          </p:nvSpPr>
          <p:spPr>
            <a:xfrm>
              <a:off x="513200" y="3525999"/>
              <a:ext cx="2976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Pipes pass the data to the next filter, or to the sink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24" name="Google Shape;124;p19"/>
            <p:cNvCxnSpPr>
              <a:stCxn id="123" idx="2"/>
              <a:endCxn id="117" idx="0"/>
            </p:cNvCxnSpPr>
            <p:nvPr/>
          </p:nvCxnSpPr>
          <p:spPr>
            <a:xfrm flipH="1">
              <a:off x="1650050" y="4524399"/>
              <a:ext cx="351600" cy="1173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5" name="Google Shape;125;p19"/>
          <p:cNvGrpSpPr/>
          <p:nvPr/>
        </p:nvGrpSpPr>
        <p:grpSpPr>
          <a:xfrm>
            <a:off x="311700" y="1142550"/>
            <a:ext cx="3050700" cy="1161000"/>
            <a:chOff x="986400" y="4131325"/>
            <a:chExt cx="3050700" cy="116100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986400" y="4131325"/>
              <a:ext cx="3050700" cy="4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Where the data comes from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27" name="Google Shape;127;p19"/>
            <p:cNvCxnSpPr>
              <a:stCxn id="126" idx="2"/>
              <a:endCxn id="109" idx="7"/>
            </p:cNvCxnSpPr>
            <p:nvPr/>
          </p:nvCxnSpPr>
          <p:spPr>
            <a:xfrm flipH="1">
              <a:off x="1845450" y="4549825"/>
              <a:ext cx="666300" cy="74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8" name="Google Shape;128;p19"/>
          <p:cNvGrpSpPr/>
          <p:nvPr/>
        </p:nvGrpSpPr>
        <p:grpSpPr>
          <a:xfrm>
            <a:off x="7475400" y="2951375"/>
            <a:ext cx="1362000" cy="1455300"/>
            <a:chOff x="7475400" y="2951375"/>
            <a:chExt cx="1362000" cy="1455300"/>
          </a:xfrm>
        </p:grpSpPr>
        <p:sp>
          <p:nvSpPr>
            <p:cNvPr id="129" name="Google Shape;129;p19"/>
            <p:cNvSpPr txBox="1"/>
            <p:nvPr/>
          </p:nvSpPr>
          <p:spPr>
            <a:xfrm>
              <a:off x="7475400" y="3946175"/>
              <a:ext cx="13620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Some kind of output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30" name="Google Shape;130;p19"/>
            <p:cNvCxnSpPr>
              <a:stCxn id="129" idx="0"/>
              <a:endCxn id="111" idx="4"/>
            </p:cNvCxnSpPr>
            <p:nvPr/>
          </p:nvCxnSpPr>
          <p:spPr>
            <a:xfrm flipH="1" rot="10800000">
              <a:off x="8156400" y="2951375"/>
              <a:ext cx="85200" cy="994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&amp; Filter Example: Code Compiler</a:t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281000" y="1600400"/>
            <a:ext cx="7590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2555525" y="2784100"/>
            <a:ext cx="1424100" cy="75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Compiled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2798988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Tokenizer</a:t>
            </a:r>
            <a:endParaRPr sz="1700"/>
          </a:p>
        </p:txBody>
      </p:sp>
      <p:sp>
        <p:nvSpPr>
          <p:cNvPr id="139" name="Google Shape;139;p20"/>
          <p:cNvSpPr/>
          <p:nvPr/>
        </p:nvSpPr>
        <p:spPr>
          <a:xfrm>
            <a:off x="4740000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Parser</a:t>
            </a:r>
            <a:endParaRPr sz="1700"/>
          </a:p>
        </p:txBody>
      </p:sp>
      <p:sp>
        <p:nvSpPr>
          <p:cNvPr id="140" name="Google Shape;140;p20"/>
          <p:cNvSpPr/>
          <p:nvPr/>
        </p:nvSpPr>
        <p:spPr>
          <a:xfrm>
            <a:off x="20400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39804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5920800" y="1693550"/>
            <a:ext cx="759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681000" y="16175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Semantic validation</a:t>
            </a:r>
            <a:endParaRPr sz="1700"/>
          </a:p>
        </p:txBody>
      </p:sp>
      <p:sp>
        <p:nvSpPr>
          <p:cNvPr id="144" name="Google Shape;144;p20"/>
          <p:cNvSpPr/>
          <p:nvPr/>
        </p:nvSpPr>
        <p:spPr>
          <a:xfrm>
            <a:off x="6681000" y="28012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Bytecode generator</a:t>
            </a:r>
            <a:endParaRPr sz="1700"/>
          </a:p>
        </p:txBody>
      </p:sp>
      <p:sp>
        <p:nvSpPr>
          <p:cNvPr id="145" name="Google Shape;145;p20"/>
          <p:cNvSpPr/>
          <p:nvPr/>
        </p:nvSpPr>
        <p:spPr>
          <a:xfrm>
            <a:off x="4740000" y="2801200"/>
            <a:ext cx="1182000" cy="724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Optimizer</a:t>
            </a:r>
            <a:endParaRPr sz="1700"/>
          </a:p>
        </p:txBody>
      </p:sp>
      <p:sp>
        <p:nvSpPr>
          <p:cNvPr id="146" name="Google Shape;146;p20"/>
          <p:cNvSpPr/>
          <p:nvPr/>
        </p:nvSpPr>
        <p:spPr>
          <a:xfrm>
            <a:off x="5920800" y="2877250"/>
            <a:ext cx="7590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3980400" y="2877250"/>
            <a:ext cx="7590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864450" y="2342300"/>
            <a:ext cx="815100" cy="45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pipe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#2: </a:t>
            </a:r>
            <a:r>
              <a:rPr lang="en"/>
              <a:t>Client-Server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4" cy="382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1"/>
          <p:cNvGrpSpPr/>
          <p:nvPr/>
        </p:nvGrpSpPr>
        <p:grpSpPr>
          <a:xfrm>
            <a:off x="3672300" y="1480400"/>
            <a:ext cx="2897700" cy="1457425"/>
            <a:chOff x="3672300" y="1480400"/>
            <a:chExt cx="2897700" cy="1457425"/>
          </a:xfrm>
        </p:grpSpPr>
        <p:grpSp>
          <p:nvGrpSpPr>
            <p:cNvPr id="156" name="Google Shape;156;p21"/>
            <p:cNvGrpSpPr/>
            <p:nvPr/>
          </p:nvGrpSpPr>
          <p:grpSpPr>
            <a:xfrm>
              <a:off x="3672300" y="1480400"/>
              <a:ext cx="1342725" cy="814800"/>
              <a:chOff x="3672300" y="1480400"/>
              <a:chExt cx="1342725" cy="814800"/>
            </a:xfrm>
          </p:grpSpPr>
          <p:cxnSp>
            <p:nvCxnSpPr>
              <p:cNvPr id="157" name="Google Shape;157;p21"/>
              <p:cNvCxnSpPr/>
              <p:nvPr/>
            </p:nvCxnSpPr>
            <p:spPr>
              <a:xfrm>
                <a:off x="3672300" y="1480400"/>
                <a:ext cx="573900" cy="81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8" name="Google Shape;158;p21"/>
              <p:cNvSpPr txBox="1"/>
              <p:nvPr/>
            </p:nvSpPr>
            <p:spPr>
              <a:xfrm>
                <a:off x="3936225" y="1560725"/>
                <a:ext cx="10788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request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59" name="Google Shape;159;p21"/>
            <p:cNvGrpSpPr/>
            <p:nvPr/>
          </p:nvGrpSpPr>
          <p:grpSpPr>
            <a:xfrm>
              <a:off x="5491200" y="2467425"/>
              <a:ext cx="1078800" cy="470400"/>
              <a:chOff x="5338800" y="2315025"/>
              <a:chExt cx="1078800" cy="470400"/>
            </a:xfrm>
          </p:grpSpPr>
          <p:cxnSp>
            <p:nvCxnSpPr>
              <p:cNvPr id="160" name="Google Shape;160;p21"/>
              <p:cNvCxnSpPr/>
              <p:nvPr/>
            </p:nvCxnSpPr>
            <p:spPr>
              <a:xfrm>
                <a:off x="5470800" y="2785425"/>
                <a:ext cx="81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1" name="Google Shape;161;p21"/>
              <p:cNvSpPr txBox="1"/>
              <p:nvPr/>
            </p:nvSpPr>
            <p:spPr>
              <a:xfrm>
                <a:off x="5338800" y="2315025"/>
                <a:ext cx="1078800" cy="4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request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162" name="Google Shape;162;p21"/>
          <p:cNvGrpSpPr/>
          <p:nvPr/>
        </p:nvGrpSpPr>
        <p:grpSpPr>
          <a:xfrm>
            <a:off x="2800075" y="1652675"/>
            <a:ext cx="3769925" cy="1916375"/>
            <a:chOff x="2800075" y="1652675"/>
            <a:chExt cx="3769925" cy="1916375"/>
          </a:xfrm>
        </p:grpSpPr>
        <p:grpSp>
          <p:nvGrpSpPr>
            <p:cNvPr id="163" name="Google Shape;163;p21"/>
            <p:cNvGrpSpPr/>
            <p:nvPr/>
          </p:nvGrpSpPr>
          <p:grpSpPr>
            <a:xfrm>
              <a:off x="2800075" y="1652675"/>
              <a:ext cx="1216500" cy="919075"/>
              <a:chOff x="2800075" y="1652675"/>
              <a:chExt cx="1216500" cy="919075"/>
            </a:xfrm>
          </p:grpSpPr>
          <p:cxnSp>
            <p:nvCxnSpPr>
              <p:cNvPr id="164" name="Google Shape;164;p21"/>
              <p:cNvCxnSpPr/>
              <p:nvPr/>
            </p:nvCxnSpPr>
            <p:spPr>
              <a:xfrm rot="10800000">
                <a:off x="3442675" y="1652675"/>
                <a:ext cx="573900" cy="79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5" name="Google Shape;165;p21"/>
              <p:cNvSpPr txBox="1"/>
              <p:nvPr/>
            </p:nvSpPr>
            <p:spPr>
              <a:xfrm>
                <a:off x="2800075" y="2124150"/>
                <a:ext cx="12165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response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66" name="Google Shape;166;p21"/>
            <p:cNvGrpSpPr/>
            <p:nvPr/>
          </p:nvGrpSpPr>
          <p:grpSpPr>
            <a:xfrm>
              <a:off x="5353500" y="3121450"/>
              <a:ext cx="1216500" cy="447600"/>
              <a:chOff x="2997725" y="1373625"/>
              <a:chExt cx="1216500" cy="447600"/>
            </a:xfrm>
          </p:grpSpPr>
          <p:cxnSp>
            <p:nvCxnSpPr>
              <p:cNvPr id="167" name="Google Shape;167;p21"/>
              <p:cNvCxnSpPr/>
              <p:nvPr/>
            </p:nvCxnSpPr>
            <p:spPr>
              <a:xfrm flipH="1">
                <a:off x="3278800" y="1373625"/>
                <a:ext cx="803400" cy="11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8" name="Google Shape;168;p21"/>
              <p:cNvSpPr txBox="1"/>
              <p:nvPr/>
            </p:nvSpPr>
            <p:spPr>
              <a:xfrm>
                <a:off x="2997725" y="1373625"/>
                <a:ext cx="12165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response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